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7" r:id="rId6"/>
    <p:sldId id="265" r:id="rId7"/>
    <p:sldId id="266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Basically</a:t>
            </a:r>
            <a:r>
              <a:rPr lang="en-AU" baseline="0" dirty="0" smtClean="0"/>
              <a:t> since the last SWPHC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Basically</a:t>
            </a:r>
            <a:r>
              <a:rPr lang="en-AU" baseline="0" dirty="0" smtClean="0"/>
              <a:t> since the last SWPHC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CEFF-3DA0-4763-BB9F-3D3081B34FE4}" type="datetimeFigureOut">
              <a:rPr lang="en-AU" smtClean="0"/>
              <a:t>14/02/2019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79D3-D0D0-45FB-917C-A0F289327D1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8"/>
          <p:cNvSpPr txBox="1">
            <a:spLocks/>
          </p:cNvSpPr>
          <p:nvPr userDrawn="1"/>
        </p:nvSpPr>
        <p:spPr>
          <a:xfrm>
            <a:off x="615536" y="6280349"/>
            <a:ext cx="2413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12" y="6049724"/>
            <a:ext cx="507394" cy="8179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323" y="6069013"/>
            <a:ext cx="595286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6015910" y="6271897"/>
            <a:ext cx="2413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South</a:t>
            </a:r>
            <a:r>
              <a:rPr lang="de-DE" sz="1200" baseline="0" dirty="0" smtClean="0">
                <a:solidFill>
                  <a:schemeClr val="tx1"/>
                </a:solidFill>
              </a:rPr>
              <a:t> West Pacific </a:t>
            </a:r>
            <a:r>
              <a:rPr lang="de-DE" sz="1200" dirty="0" smtClean="0">
                <a:solidFill>
                  <a:schemeClr val="tx1"/>
                </a:solidFill>
              </a:rPr>
              <a:t>Hydrographic Commission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8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4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0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CEFF-3DA0-4763-BB9F-3D3081B34FE4}" type="datetimeFigureOut">
              <a:rPr lang="en-AU" smtClean="0"/>
              <a:t>14/02/2019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8995" y="893799"/>
            <a:ext cx="7926011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020790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187696" y="628034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040080"/>
            <a:ext cx="507394" cy="817921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5900601" y="6280349"/>
            <a:ext cx="2413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South West Pacific Hydrographic Commission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85" y="6031690"/>
            <a:ext cx="610454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4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8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5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7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2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9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1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7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NGMRCC@nmsa.gov.pg" TargetMode="External"/><Relationship Id="rId2" Type="http://schemas.openxmlformats.org/officeDocument/2006/relationships/hyperlink" Target="mailto:hydro@nmsa.gov.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ydro.gov.au/enotices/enotice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tacentre@hydro.gov.au" TargetMode="External"/><Relationship Id="rId2" Type="http://schemas.openxmlformats.org/officeDocument/2006/relationships/hyperlink" Target="mailto:rccaus@amsa.gov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msa.gov.pg/notice-to-mariner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65" y="149902"/>
            <a:ext cx="9144000" cy="343626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</a:t>
            </a:r>
            <a:r>
              <a:rPr lang="en-US" sz="4800" dirty="0"/>
              <a:t>Meeting of the </a:t>
            </a:r>
            <a:br>
              <a:rPr lang="en-US" sz="4800" dirty="0"/>
            </a:br>
            <a:r>
              <a:rPr lang="en-US" sz="4800" dirty="0" smtClean="0"/>
              <a:t>South West Pacific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Hydrographic Commission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600" dirty="0"/>
              <a:t>National Report by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85156"/>
            <a:ext cx="9122735" cy="534027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PAPUA NEW GUINEA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71783"/>
            <a:ext cx="7886700" cy="102870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/>
              <a:t>Points of Contact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>
                <a:hlinkClick r:id="rId2"/>
              </a:rPr>
              <a:t>hydro@nmsa.gov.pg</a:t>
            </a:r>
            <a:endParaRPr lang="en-US" sz="1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>
                <a:hlinkClick r:id="rId3"/>
              </a:rPr>
              <a:t>PNGMRCC@nmsa.gov.pg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7332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6"/>
            <a:ext cx="7886699" cy="30035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RAN Hydrographic Surveys over seven (7) Ports</a:t>
            </a:r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>
                <a:ea typeface="Cambria Math" panose="02040503050406030204" pitchFamily="18" charset="0"/>
              </a:rPr>
              <a:t>Fugro</a:t>
            </a:r>
            <a:r>
              <a:rPr lang="en-AU" dirty="0" smtClean="0">
                <a:ea typeface="Cambria Math" panose="02040503050406030204" pitchFamily="18" charset="0"/>
              </a:rPr>
              <a:t> ALB + MBES Surveys over 30 coastal areas </a:t>
            </a:r>
          </a:p>
          <a:p>
            <a:pPr marL="0" indent="0">
              <a:buNone/>
            </a:pPr>
            <a:r>
              <a:rPr lang="en-AU" dirty="0" smtClean="0">
                <a:ea typeface="Cambria Math" panose="02040503050406030204" pitchFamily="18" charset="0"/>
              </a:rPr>
              <a:t>	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mbria Math" panose="02040503050406030204" pitchFamily="18" charset="0"/>
              </a:rPr>
              <a:t>(6 packages) &gt;95%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</a:t>
            </a:r>
          </a:p>
          <a:p>
            <a:pPr marL="457200" indent="-457200">
              <a:buFont typeface="+mj-lt"/>
              <a:buAutoNum type="arabicPeriod" startAt="3"/>
            </a:pPr>
            <a:endParaRPr lang="en-AU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AU" dirty="0" smtClean="0"/>
              <a:t>In Aug 2018, commenced promulgating coastal warnings via weekly email to S-53 MSI standard. 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885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3675"/>
          </a:xfrm>
        </p:spPr>
        <p:txBody>
          <a:bodyPr/>
          <a:lstStyle/>
          <a:p>
            <a:r>
              <a:rPr lang="en-US" dirty="0" smtClean="0"/>
              <a:t>Lack of awareness on importance of reporting MSI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98859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Progress 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88533"/>
            <a:ext cx="756584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RAN SURVEYS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1800" dirty="0" smtClean="0"/>
              <a:t>Hydrographic Ships</a:t>
            </a:r>
          </a:p>
          <a:p>
            <a:pPr marL="0" indent="0">
              <a:buNone/>
            </a:pPr>
            <a:r>
              <a:rPr lang="en-US" sz="1800" dirty="0" err="1" smtClean="0"/>
              <a:t>Lae</a:t>
            </a:r>
            <a:r>
              <a:rPr lang="en-US" sz="1800" dirty="0" smtClean="0"/>
              <a:t> / Madang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Laser Airborne Depth Sounder (LADS)</a:t>
            </a:r>
          </a:p>
          <a:p>
            <a:pPr marL="0" indent="0">
              <a:buNone/>
            </a:pPr>
            <a:r>
              <a:rPr lang="en-US" sz="1800" dirty="0" err="1" smtClean="0"/>
              <a:t>Kavieng</a:t>
            </a:r>
            <a:r>
              <a:rPr lang="en-US" sz="1800" dirty="0" smtClean="0"/>
              <a:t> / </a:t>
            </a:r>
            <a:r>
              <a:rPr lang="en-US" sz="1800" dirty="0" err="1" smtClean="0"/>
              <a:t>Rabaul</a:t>
            </a:r>
            <a:r>
              <a:rPr lang="en-US" sz="1800" dirty="0" smtClean="0"/>
              <a:t> / </a:t>
            </a:r>
            <a:r>
              <a:rPr lang="en-US" sz="1800" dirty="0" err="1" smtClean="0"/>
              <a:t>Vanimo</a:t>
            </a:r>
            <a:r>
              <a:rPr lang="en-US" sz="1800" dirty="0" smtClean="0"/>
              <a:t> / Wewak / Manus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These surveys over main ports in support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APEC and Governments port expansion plans.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319" y="3397420"/>
            <a:ext cx="3561381" cy="251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98859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Progress 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88517"/>
            <a:ext cx="7565840" cy="446934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FUGRO SURVEYS </a:t>
            </a:r>
            <a:endParaRPr lang="en-AU" b="1" dirty="0"/>
          </a:p>
          <a:p>
            <a:pPr marL="0" indent="0">
              <a:spcBef>
                <a:spcPts val="0"/>
              </a:spcBef>
              <a:buNone/>
            </a:pPr>
            <a:endParaRPr lang="en-AU" sz="20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sz="2000" b="1" i="1" dirty="0" smtClean="0"/>
              <a:t>North-East </a:t>
            </a:r>
            <a:r>
              <a:rPr lang="en-AU" sz="2000" b="1" i="1" dirty="0"/>
              <a:t>Coast – </a:t>
            </a:r>
            <a:r>
              <a:rPr lang="en-AU" sz="2000" b="1" i="1" dirty="0" err="1"/>
              <a:t>Louisiade</a:t>
            </a:r>
            <a:r>
              <a:rPr lang="en-AU" sz="2000" b="1" i="1" dirty="0"/>
              <a:t> Archipelago </a:t>
            </a:r>
            <a:endParaRPr lang="en-AU" sz="2000" b="1" dirty="0"/>
          </a:p>
          <a:p>
            <a:pPr marL="0" indent="0">
              <a:buNone/>
            </a:pPr>
            <a:r>
              <a:rPr lang="en-AU" sz="1800" dirty="0"/>
              <a:t>Collingwood Bay / </a:t>
            </a:r>
            <a:r>
              <a:rPr lang="en-AU" sz="1800" dirty="0" err="1"/>
              <a:t>Egum</a:t>
            </a:r>
            <a:r>
              <a:rPr lang="en-AU" sz="1800" dirty="0"/>
              <a:t> </a:t>
            </a:r>
            <a:r>
              <a:rPr lang="en-AU" sz="1800" dirty="0" smtClean="0"/>
              <a:t>Is / </a:t>
            </a:r>
            <a:r>
              <a:rPr lang="en-AU" sz="1800" dirty="0" err="1"/>
              <a:t>Esa’ala</a:t>
            </a:r>
            <a:r>
              <a:rPr lang="en-AU" sz="1800" dirty="0"/>
              <a:t> / </a:t>
            </a:r>
            <a:r>
              <a:rPr lang="en-AU" sz="1800" dirty="0" err="1"/>
              <a:t>Jomard</a:t>
            </a:r>
            <a:r>
              <a:rPr lang="en-AU" sz="1800" dirty="0"/>
              <a:t> </a:t>
            </a:r>
            <a:r>
              <a:rPr lang="en-AU" sz="1800" dirty="0" smtClean="0"/>
              <a:t>Passage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000" b="1" i="1" dirty="0" smtClean="0"/>
              <a:t>New </a:t>
            </a:r>
            <a:r>
              <a:rPr lang="en-AU" sz="2000" b="1" i="1" dirty="0"/>
              <a:t>Britain Island </a:t>
            </a:r>
          </a:p>
          <a:p>
            <a:pPr marL="0" indent="0">
              <a:buNone/>
            </a:pPr>
            <a:r>
              <a:rPr lang="sv-SE" sz="1800" dirty="0"/>
              <a:t>Cape Gloucester / Kandrian / </a:t>
            </a:r>
            <a:r>
              <a:rPr lang="sv-SE" sz="1800" dirty="0" smtClean="0"/>
              <a:t>Linden Hbr / Vitu </a:t>
            </a:r>
            <a:r>
              <a:rPr lang="sv-SE" sz="1800" dirty="0"/>
              <a:t>Island 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sz="1800" i="1" dirty="0" smtClean="0"/>
              <a:t>Conducted in support of Government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1800" i="1" dirty="0" smtClean="0"/>
              <a:t>objectives to promote domestic shipping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1800" i="1" dirty="0" smtClean="0"/>
              <a:t>and cruise tourism. </a:t>
            </a:r>
          </a:p>
          <a:p>
            <a:pPr marL="0" indent="0">
              <a:spcBef>
                <a:spcPts val="0"/>
              </a:spcBef>
              <a:buNone/>
            </a:pPr>
            <a:endParaRPr lang="en-AU" sz="1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sz="1800" i="1" dirty="0" smtClean="0"/>
              <a:t>All data delivered to AHO for updating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1800" i="1" dirty="0" smtClean="0"/>
              <a:t>nautical charts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350" y="4231299"/>
            <a:ext cx="628650" cy="440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0" t="32782" r="13483" b="39726"/>
          <a:stretch/>
        </p:blipFill>
        <p:spPr>
          <a:xfrm>
            <a:off x="8198658" y="3858398"/>
            <a:ext cx="947719" cy="34647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2747588"/>
            <a:ext cx="621572" cy="5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5350" y="3371860"/>
            <a:ext cx="621572" cy="4909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3719" y="3689489"/>
            <a:ext cx="3310772" cy="23341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0250" y="5858746"/>
            <a:ext cx="3297506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ADB/PNG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Maritime &amp; Waterways Project</a:t>
            </a:r>
            <a:endParaRPr lang="en-A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98859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Progress 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65499"/>
            <a:ext cx="7886700" cy="322605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AU" sz="1800" dirty="0" smtClean="0"/>
              <a:t>No changes to PNG coverage of AUS Chart scheme</a:t>
            </a:r>
          </a:p>
          <a:p>
            <a:pPr>
              <a:buFontTx/>
              <a:buChar char="-"/>
            </a:pPr>
            <a:endParaRPr lang="en-AU" sz="1800" dirty="0" smtClean="0"/>
          </a:p>
          <a:p>
            <a:pPr>
              <a:buFontTx/>
              <a:buChar char="-"/>
            </a:pPr>
            <a:r>
              <a:rPr lang="en-AU" sz="1800" dirty="0" smtClean="0"/>
              <a:t>Minor updates collected through chart investigation field trips and incoming reports. Changes or chart discrepancies are assessed using GIS application before Hydro Notes submitted to AHO.</a:t>
            </a:r>
          </a:p>
          <a:p>
            <a:pPr>
              <a:buFontTx/>
              <a:buChar char="-"/>
            </a:pPr>
            <a:endParaRPr lang="en-AU" sz="1800" dirty="0" smtClean="0"/>
          </a:p>
          <a:p>
            <a:pPr>
              <a:buFontTx/>
              <a:buChar char="-"/>
            </a:pPr>
            <a:r>
              <a:rPr lang="en-AU" sz="1800" dirty="0" smtClean="0"/>
              <a:t>Updates </a:t>
            </a:r>
            <a:r>
              <a:rPr lang="en-AU" sz="1800" dirty="0"/>
              <a:t>are published via </a:t>
            </a:r>
            <a:r>
              <a:rPr lang="en-AU" sz="1800" dirty="0" smtClean="0"/>
              <a:t>the AHO fortnightly </a:t>
            </a:r>
            <a:r>
              <a:rPr lang="en-AU" sz="1800" dirty="0" err="1" smtClean="0">
                <a:solidFill>
                  <a:srgbClr val="0000FF"/>
                </a:solidFill>
                <a:hlinkClick r:id="rId2"/>
              </a:rPr>
              <a:t>eNotices</a:t>
            </a:r>
            <a:r>
              <a:rPr lang="en-AU" sz="1800" dirty="0" smtClean="0">
                <a:solidFill>
                  <a:srgbClr val="0000FF"/>
                </a:solidFill>
                <a:hlinkClick r:id="rId2"/>
              </a:rPr>
              <a:t> </a:t>
            </a:r>
            <a:r>
              <a:rPr lang="en-AU" sz="1800" dirty="0" smtClean="0"/>
              <a:t>service.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40541"/>
              </p:ext>
            </p:extLst>
          </p:nvPr>
        </p:nvGraphicFramePr>
        <p:xfrm>
          <a:off x="852488" y="4682271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Paper Charts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ENCs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Total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78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159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237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6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98859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Progress 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65499"/>
            <a:ext cx="7886700" cy="4849551"/>
          </a:xfrm>
        </p:spPr>
        <p:txBody>
          <a:bodyPr>
            <a:noAutofit/>
          </a:bodyPr>
          <a:lstStyle/>
          <a:p>
            <a:r>
              <a:rPr lang="en-AU" sz="1800" dirty="0" smtClean="0"/>
              <a:t>Commenced issuing coastal warnings in Aug 2018. Created email templates with text according to S-53 format</a:t>
            </a:r>
            <a:r>
              <a:rPr lang="en-AU" sz="1800" dirty="0"/>
              <a:t>. By end of year a total of 38 coastal warnings issued. 1 or 2 resulted in wider </a:t>
            </a:r>
            <a:r>
              <a:rPr lang="en-AU" sz="1800" dirty="0" err="1" smtClean="0"/>
              <a:t>Navarea</a:t>
            </a:r>
            <a:r>
              <a:rPr lang="en-AU" sz="1800" dirty="0" smtClean="0"/>
              <a:t> promulgation. </a:t>
            </a:r>
          </a:p>
          <a:p>
            <a:endParaRPr lang="en-AU" sz="1000" dirty="0"/>
          </a:p>
          <a:p>
            <a:r>
              <a:rPr lang="en-AU" sz="1800" dirty="0" smtClean="0"/>
              <a:t>Service test conducted in Sep 2018 using </a:t>
            </a:r>
            <a:r>
              <a:rPr lang="en-AU" sz="1800" i="1" dirty="0" err="1" smtClean="0"/>
              <a:t>Mailchimp</a:t>
            </a:r>
            <a:r>
              <a:rPr lang="en-AU" sz="1800" dirty="0" smtClean="0"/>
              <a:t> application with the support of our ICT personnel. </a:t>
            </a:r>
            <a:r>
              <a:rPr lang="en-AU" sz="1800" dirty="0" err="1" smtClean="0"/>
              <a:t>Mailchimp</a:t>
            </a:r>
            <a:r>
              <a:rPr lang="en-AU" sz="1800" dirty="0" smtClean="0"/>
              <a:t> provided useful delivery reports for assessment and improvement.   </a:t>
            </a:r>
          </a:p>
          <a:p>
            <a:endParaRPr lang="en-AU" sz="1000" i="1" dirty="0" smtClean="0"/>
          </a:p>
          <a:p>
            <a:r>
              <a:rPr lang="en-AU" sz="1800" dirty="0" err="1" smtClean="0"/>
              <a:t>Mailchimp</a:t>
            </a:r>
            <a:r>
              <a:rPr lang="en-AU" sz="1800" dirty="0" smtClean="0"/>
              <a:t> also provided common platform to manage subscription, templates and workflow (</a:t>
            </a:r>
            <a:r>
              <a:rPr lang="en-AU" sz="1800" i="1" dirty="0" smtClean="0"/>
              <a:t>drafting-approval-promulgation</a:t>
            </a:r>
            <a:r>
              <a:rPr lang="en-AU" sz="1800" dirty="0" smtClean="0"/>
              <a:t>). </a:t>
            </a:r>
          </a:p>
          <a:p>
            <a:endParaRPr lang="en-AU" sz="1000" i="1" dirty="0" smtClean="0"/>
          </a:p>
          <a:p>
            <a:r>
              <a:rPr lang="en-AU" sz="1800" dirty="0" err="1" smtClean="0"/>
              <a:t>Navarea</a:t>
            </a:r>
            <a:r>
              <a:rPr lang="en-AU" sz="1800" dirty="0" smtClean="0"/>
              <a:t> X Coordinator part of email circulation</a:t>
            </a:r>
          </a:p>
          <a:p>
            <a:pPr marL="0" indent="0">
              <a:buNone/>
            </a:pPr>
            <a:r>
              <a:rPr lang="en-AU" sz="1800" dirty="0" smtClean="0"/>
              <a:t>	</a:t>
            </a:r>
            <a:r>
              <a:rPr lang="en-AU" sz="1600" dirty="0" smtClean="0"/>
              <a:t>AMSA </a:t>
            </a:r>
            <a:r>
              <a:rPr lang="en-AU" sz="1600" dirty="0" smtClean="0">
                <a:hlinkClick r:id="rId2"/>
              </a:rPr>
              <a:t>rccaus@amsa.gov.au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	AHO </a:t>
            </a:r>
            <a:r>
              <a:rPr lang="en-AU" sz="1600" dirty="0" smtClean="0">
                <a:hlinkClick r:id="rId3"/>
              </a:rPr>
              <a:t>datacentre@hydro.gov.au</a:t>
            </a:r>
            <a:r>
              <a:rPr lang="en-AU" sz="1600" dirty="0" smtClean="0"/>
              <a:t> </a:t>
            </a:r>
          </a:p>
          <a:p>
            <a:endParaRPr lang="en-AU" sz="1000" dirty="0" smtClean="0"/>
          </a:p>
          <a:p>
            <a:r>
              <a:rPr lang="en-AU" sz="1800" dirty="0" smtClean="0"/>
              <a:t>Warnings also available on website </a:t>
            </a:r>
            <a:r>
              <a:rPr lang="en-AU" sz="1800" dirty="0" smtClean="0">
                <a:hlinkClick r:id="rId4"/>
              </a:rPr>
              <a:t>http</a:t>
            </a:r>
            <a:r>
              <a:rPr lang="en-AU" sz="1800" dirty="0">
                <a:hlinkClick r:id="rId4"/>
              </a:rPr>
              <a:t>://nmsa.gov.pg/notice-to-mariners</a:t>
            </a:r>
            <a:r>
              <a:rPr lang="en-AU" sz="1800" dirty="0" smtClean="0">
                <a:hlinkClick r:id="rId4"/>
              </a:rPr>
              <a:t>/</a:t>
            </a:r>
            <a:r>
              <a:rPr lang="en-AU" sz="1800" dirty="0" smtClean="0"/>
              <a:t> </a:t>
            </a:r>
            <a:endParaRPr lang="en-AU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3544"/>
            <a:ext cx="7886700" cy="54051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Progress on MSDI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28721"/>
            <a:ext cx="7886699" cy="490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Governance</a:t>
            </a:r>
          </a:p>
          <a:p>
            <a:pPr marL="0" indent="0">
              <a:buNone/>
            </a:pPr>
            <a:r>
              <a:rPr lang="en-US" sz="1800" dirty="0" smtClean="0"/>
              <a:t>No Policy, but plan to develop using C-17 MSDI Guidelines.  Two participants attended recent UN-GGIM Workshop on Legal &amp; Policy Frameworks in Tonga, April 2018.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b="1" u="sng" dirty="0" smtClean="0"/>
              <a:t>Standards</a:t>
            </a:r>
          </a:p>
          <a:p>
            <a:pPr marL="0" indent="0">
              <a:buNone/>
            </a:pPr>
            <a:r>
              <a:rPr lang="en-US" sz="1800" i="1" dirty="0" smtClean="0"/>
              <a:t>No standards, recognize need to adopt IHO standards.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b="1" u="sng" dirty="0" smtClean="0"/>
              <a:t>Technology</a:t>
            </a:r>
          </a:p>
          <a:p>
            <a:pPr marL="0" indent="0">
              <a:buNone/>
            </a:pPr>
            <a:r>
              <a:rPr lang="en-US" sz="1800" dirty="0" smtClean="0"/>
              <a:t>- </a:t>
            </a:r>
            <a:r>
              <a:rPr lang="en-US" sz="1800" dirty="0" err="1" smtClean="0"/>
              <a:t>Esri</a:t>
            </a:r>
            <a:r>
              <a:rPr lang="en-US" sz="1800" dirty="0" smtClean="0"/>
              <a:t> ArcGIS Desktop License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- 4 </a:t>
            </a:r>
            <a:r>
              <a:rPr lang="en-US" sz="1800" dirty="0" smtClean="0"/>
              <a:t>x Dell Precision T1700 Desktop </a:t>
            </a:r>
            <a:r>
              <a:rPr lang="en-US" sz="1800" dirty="0" smtClean="0"/>
              <a:t>Computers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i5-490 CPU@3.3GHz 3.3GHz RAM16G, 64-bit O/S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dirty="0" smtClean="0"/>
              <a:t>NMSA Network/File Server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800" dirty="0" smtClean="0"/>
          </a:p>
          <a:p>
            <a:pPr marL="0" indent="0">
              <a:buNone/>
            </a:pPr>
            <a:r>
              <a:rPr lang="en-US" sz="1800" b="1" u="sng" dirty="0" smtClean="0"/>
              <a:t>Data</a:t>
            </a:r>
          </a:p>
          <a:p>
            <a:pPr marL="0" indent="0">
              <a:buNone/>
            </a:pPr>
            <a:r>
              <a:rPr lang="en-US" sz="1800" dirty="0" smtClean="0"/>
              <a:t>Hydrographic Datasets | Maritime Boundaries | </a:t>
            </a:r>
            <a:r>
              <a:rPr lang="en-US" sz="1800" dirty="0" err="1" smtClean="0"/>
              <a:t>AtoNs</a:t>
            </a:r>
            <a:r>
              <a:rPr lang="en-US" sz="1800" dirty="0" smtClean="0"/>
              <a:t> | Coastline | Wrecks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Underwater Cables/Pipelines | Admin Boundaries | Port limits | </a:t>
            </a:r>
            <a:r>
              <a:rPr lang="en-US" sz="1800" dirty="0" err="1" smtClean="0"/>
              <a:t>Topomaps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438"/>
            <a:ext cx="7886700" cy="540511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Lesson learned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4463"/>
            <a:ext cx="7886700" cy="4719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Uncharted FADs impact Cable Route Survey</a:t>
            </a:r>
          </a:p>
          <a:p>
            <a:pPr marL="0" indent="0">
              <a:buNone/>
            </a:pPr>
            <a:r>
              <a:rPr lang="en-US" sz="1800" dirty="0" smtClean="0"/>
              <a:t>In 2018, 20+ uncharted FADs deployed by Fishing company over a particular sea area in the Solomon Sea affected a cable route survey that was in progress over the same area. </a:t>
            </a:r>
          </a:p>
          <a:p>
            <a:pPr marL="0" indent="0">
              <a:buNone/>
            </a:pPr>
            <a:r>
              <a:rPr lang="en-US" sz="1800" dirty="0" err="1" smtClean="0"/>
              <a:t>Nav</a:t>
            </a:r>
            <a:r>
              <a:rPr lang="en-US" sz="1800" dirty="0" smtClean="0"/>
              <a:t> warnings was issued for unknown no. of FADs over the area. 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Actions taken</a:t>
            </a:r>
          </a:p>
          <a:p>
            <a:pPr marL="0" indent="0">
              <a:buNone/>
            </a:pPr>
            <a:r>
              <a:rPr lang="en-US" sz="1800" dirty="0" smtClean="0"/>
              <a:t>a. FAD details eventually received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submitted for charting action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b. Relevant contact addresses for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National Fisheries Agency </a:t>
            </a:r>
            <a:r>
              <a:rPr lang="en-US" sz="1800" dirty="0"/>
              <a:t>&amp;</a:t>
            </a:r>
            <a:r>
              <a:rPr lang="en-US" sz="1800" dirty="0" smtClean="0"/>
              <a:t> Fishing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company were added to </a:t>
            </a:r>
            <a:r>
              <a:rPr lang="en-US" sz="1800" dirty="0" err="1" smtClean="0"/>
              <a:t>nav</a:t>
            </a:r>
            <a:r>
              <a:rPr lang="en-US" sz="1800" dirty="0" smtClean="0"/>
              <a:t> warning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recipient list.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0" b="9892"/>
          <a:stretch/>
        </p:blipFill>
        <p:spPr>
          <a:xfrm>
            <a:off x="4451631" y="3733801"/>
            <a:ext cx="4012637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471</Words>
  <Application>Microsoft Office PowerPoint</Application>
  <PresentationFormat>On-screen Show (4:3)</PresentationFormat>
  <Paragraphs>108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16th Meeting of the  South West Pacific Hydrographic Commission  National Report by</vt:lpstr>
      <vt:lpstr>Main achievements during the year</vt:lpstr>
      <vt:lpstr>Main challenges and/or obstructions</vt:lpstr>
      <vt:lpstr>Progress on surveys</vt:lpstr>
      <vt:lpstr>Progress on surveys</vt:lpstr>
      <vt:lpstr>Progress on charting</vt:lpstr>
      <vt:lpstr>Progress on MSI</vt:lpstr>
      <vt:lpstr>Progress on MSDI</vt:lpstr>
      <vt:lpstr>Lesson learned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NFA</cp:lastModifiedBy>
  <cp:revision>139</cp:revision>
  <dcterms:created xsi:type="dcterms:W3CDTF">2017-10-26T13:07:26Z</dcterms:created>
  <dcterms:modified xsi:type="dcterms:W3CDTF">2019-02-14T00:19:12Z</dcterms:modified>
</cp:coreProperties>
</file>